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9" r:id="rId3"/>
    <p:sldId id="261" r:id="rId4"/>
    <p:sldId id="270" r:id="rId5"/>
    <p:sldId id="260" r:id="rId6"/>
    <p:sldId id="262" r:id="rId7"/>
    <p:sldId id="263" r:id="rId8"/>
    <p:sldId id="274" r:id="rId9"/>
    <p:sldId id="264" r:id="rId10"/>
    <p:sldId id="275"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695" autoAdjust="0"/>
  </p:normalViewPr>
  <p:slideViewPr>
    <p:cSldViewPr>
      <p:cViewPr>
        <p:scale>
          <a:sx n="57" d="100"/>
          <a:sy n="57" d="100"/>
        </p:scale>
        <p:origin x="-648" y="-306"/>
      </p:cViewPr>
      <p:guideLst>
        <p:guide orient="horz" pos="2160"/>
        <p:guide pos="2880"/>
      </p:guideLst>
    </p:cSldViewPr>
  </p:slideViewPr>
  <p:outlineViewPr>
    <p:cViewPr>
      <p:scale>
        <a:sx n="33" d="100"/>
        <a:sy n="33" d="100"/>
      </p:scale>
      <p:origin x="48" y="165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D0B729-8985-490A-B1E0-D92E8BC5E2B7}"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064A0-806D-44FB-AFB9-2F8ACC44AF4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D0B729-8985-490A-B1E0-D92E8BC5E2B7}"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D0B729-8985-490A-B1E0-D92E8BC5E2B7}"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D0B729-8985-490A-B1E0-D92E8BC5E2B7}"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0B729-8985-490A-B1E0-D92E8BC5E2B7}"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064A0-806D-44FB-AFB9-2F8ACC44AF4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D0B729-8985-490A-B1E0-D92E8BC5E2B7}"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D0B729-8985-490A-B1E0-D92E8BC5E2B7}" type="datetimeFigureOut">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064A0-806D-44FB-AFB9-2F8ACC44AF4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0B729-8985-490A-B1E0-D92E8BC5E2B7}" type="datetimeFigureOut">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0B729-8985-490A-B1E0-D92E8BC5E2B7}" type="datetimeFigureOut">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0B729-8985-490A-B1E0-D92E8BC5E2B7}"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064A0-806D-44FB-AFB9-2F8ACC44AF4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0B729-8985-490A-B1E0-D92E8BC5E2B7}"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064A0-806D-44FB-AFB9-2F8ACC44AF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6D0B729-8985-490A-B1E0-D92E8BC5E2B7}" type="datetimeFigureOut">
              <a:rPr lang="en-US" smtClean="0"/>
              <a:t>6/11/2018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4A064A0-806D-44FB-AFB9-2F8ACC44AF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Timeline	</a:t>
            </a:r>
            <a:endParaRPr lang="en-US" dirty="0"/>
          </a:p>
        </p:txBody>
      </p:sp>
      <p:sp>
        <p:nvSpPr>
          <p:cNvPr id="3" name="Content Placeholder 2"/>
          <p:cNvSpPr>
            <a:spLocks noGrp="1"/>
          </p:cNvSpPr>
          <p:nvPr>
            <p:ph idx="1"/>
          </p:nvPr>
        </p:nvSpPr>
        <p:spPr/>
        <p:txBody>
          <a:bodyPr/>
          <a:lstStyle/>
          <a:p>
            <a:r>
              <a:rPr lang="en-US" dirty="0" smtClean="0"/>
              <a:t>The Community Action Partnership developed a calendar of required actions </a:t>
            </a:r>
          </a:p>
          <a:p>
            <a:r>
              <a:rPr lang="en-US" dirty="0"/>
              <a:t>Each Standard is categorized into one of six </a:t>
            </a:r>
            <a:r>
              <a:rPr lang="en-US" dirty="0" smtClean="0"/>
              <a:t>categories. The </a:t>
            </a:r>
            <a:r>
              <a:rPr lang="en-US" dirty="0"/>
              <a:t>Standards fall into one of </a:t>
            </a:r>
            <a:r>
              <a:rPr lang="en-US" dirty="0" smtClean="0"/>
              <a:t>the following six </a:t>
            </a:r>
            <a:r>
              <a:rPr lang="en-US" dirty="0"/>
              <a:t>categories:</a:t>
            </a:r>
          </a:p>
          <a:p>
            <a:pPr lvl="1"/>
            <a:r>
              <a:rPr lang="en-US" dirty="0" smtClean="0"/>
              <a:t>Annually</a:t>
            </a:r>
            <a:endParaRPr lang="en-US" dirty="0"/>
          </a:p>
          <a:p>
            <a:pPr lvl="1"/>
            <a:r>
              <a:rPr lang="en-US" dirty="0" smtClean="0"/>
              <a:t>Every </a:t>
            </a:r>
            <a:r>
              <a:rPr lang="en-US" dirty="0"/>
              <a:t>2 years</a:t>
            </a:r>
          </a:p>
          <a:p>
            <a:pPr lvl="1"/>
            <a:r>
              <a:rPr lang="en-US" dirty="0" smtClean="0"/>
              <a:t>Every </a:t>
            </a:r>
            <a:r>
              <a:rPr lang="en-US" dirty="0"/>
              <a:t>3 years</a:t>
            </a:r>
          </a:p>
          <a:p>
            <a:pPr lvl="1"/>
            <a:r>
              <a:rPr lang="en-US" dirty="0" smtClean="0"/>
              <a:t>Every </a:t>
            </a:r>
            <a:r>
              <a:rPr lang="en-US" dirty="0"/>
              <a:t>5 </a:t>
            </a:r>
            <a:r>
              <a:rPr lang="en-US" dirty="0" smtClean="0"/>
              <a:t>years</a:t>
            </a:r>
          </a:p>
          <a:p>
            <a:pPr lvl="1"/>
            <a:r>
              <a:rPr lang="en-US" dirty="0"/>
              <a:t>Maintained</a:t>
            </a:r>
          </a:p>
          <a:p>
            <a:pPr lvl="1"/>
            <a:r>
              <a:rPr lang="en-US" dirty="0" smtClean="0"/>
              <a:t>More </a:t>
            </a:r>
            <a:r>
              <a:rPr lang="en-US" dirty="0"/>
              <a:t>Frequent Than Annual/As </a:t>
            </a:r>
            <a:r>
              <a:rPr lang="en-US" dirty="0" smtClean="0"/>
              <a:t>Needed</a:t>
            </a:r>
            <a:endParaRPr lang="en-US" dirty="0"/>
          </a:p>
        </p:txBody>
      </p:sp>
    </p:spTree>
    <p:extLst>
      <p:ext uri="{BB962C8B-B14F-4D97-AF65-F5344CB8AC3E}">
        <p14:creationId xmlns:p14="http://schemas.microsoft.com/office/powerpoint/2010/main" val="373189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in the Maintain Category</a:t>
            </a:r>
            <a:endParaRPr lang="en-US" dirty="0"/>
          </a:p>
        </p:txBody>
      </p:sp>
      <p:sp>
        <p:nvSpPr>
          <p:cNvPr id="3" name="Content Placeholder 2"/>
          <p:cNvSpPr>
            <a:spLocks noGrp="1"/>
          </p:cNvSpPr>
          <p:nvPr>
            <p:ph idx="1"/>
          </p:nvPr>
        </p:nvSpPr>
        <p:spPr/>
        <p:txBody>
          <a:bodyPr/>
          <a:lstStyle/>
          <a:p>
            <a:r>
              <a:rPr lang="en-US" dirty="0" smtClean="0"/>
              <a:t>Majority of these standards are met once and do not need to be updated unless there are changes. </a:t>
            </a:r>
            <a:endParaRPr lang="en-US" dirty="0"/>
          </a:p>
          <a:p>
            <a:r>
              <a:rPr lang="en-US" dirty="0" smtClean="0"/>
              <a:t>Some do require that once an action is completed the new information needs to be uploaded. </a:t>
            </a:r>
          </a:p>
          <a:p>
            <a:endParaRPr lang="en-US" dirty="0"/>
          </a:p>
          <a:p>
            <a:endParaRPr lang="en-US" dirty="0" smtClean="0"/>
          </a:p>
        </p:txBody>
      </p:sp>
    </p:spTree>
    <p:extLst>
      <p:ext uri="{BB962C8B-B14F-4D97-AF65-F5344CB8AC3E}">
        <p14:creationId xmlns:p14="http://schemas.microsoft.com/office/powerpoint/2010/main" val="942928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 </a:t>
            </a:r>
            <a:endParaRPr lang="en-US" dirty="0"/>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endParaRPr lang="en-US" sz="3300" dirty="0"/>
          </a:p>
          <a:p>
            <a:r>
              <a:rPr lang="en-US" sz="3300" b="1" dirty="0"/>
              <a:t>1.1 </a:t>
            </a:r>
            <a:r>
              <a:rPr lang="en-US" sz="3300" dirty="0"/>
              <a:t>The organization demonstrates low-income individuals’ participation in its activities.</a:t>
            </a:r>
            <a:r>
              <a:rPr lang="en-US" sz="2900" i="1" dirty="0"/>
              <a:t> </a:t>
            </a:r>
            <a:r>
              <a:rPr lang="en-US" sz="2900" i="1" dirty="0" smtClean="0"/>
              <a:t>(reviewed in board minutes, needs assessment community meetings, etc.)</a:t>
            </a:r>
            <a:endParaRPr lang="en-US" sz="2900" i="1" dirty="0"/>
          </a:p>
          <a:p>
            <a:r>
              <a:rPr lang="en-US" sz="3300" b="1" dirty="0" smtClean="0"/>
              <a:t>1.3 </a:t>
            </a:r>
            <a:r>
              <a:rPr lang="en-US" sz="3300" dirty="0"/>
              <a:t>The organization has a systematic approach for collecting, analyzing, and reporting customer satisfaction data to the governing board. </a:t>
            </a:r>
          </a:p>
          <a:p>
            <a:r>
              <a:rPr lang="en-US" sz="3300" b="1" dirty="0" smtClean="0">
                <a:solidFill>
                  <a:srgbClr val="FF0000"/>
                </a:solidFill>
              </a:rPr>
              <a:t>2.1 </a:t>
            </a:r>
            <a:r>
              <a:rPr lang="en-US" sz="3300" dirty="0">
                <a:solidFill>
                  <a:srgbClr val="FF0000"/>
                </a:solidFill>
              </a:rPr>
              <a:t>The organization has documented or demonstrated partnerships across the community, for specifically </a:t>
            </a:r>
            <a:r>
              <a:rPr lang="en-US" sz="3300" dirty="0" smtClean="0">
                <a:solidFill>
                  <a:srgbClr val="FF0000"/>
                </a:solidFill>
              </a:rPr>
              <a:t>identified </a:t>
            </a:r>
            <a:r>
              <a:rPr lang="en-US" sz="3300" dirty="0">
                <a:solidFill>
                  <a:srgbClr val="FF0000"/>
                </a:solidFill>
              </a:rPr>
              <a:t>purposes; partnerships include other anti-poverty organizations in the area. </a:t>
            </a:r>
            <a:r>
              <a:rPr lang="en-US" sz="2900" i="1" dirty="0" smtClean="0"/>
              <a:t>(submitted with the “community action plan”)</a:t>
            </a:r>
            <a:endParaRPr lang="en-US" sz="2900" i="1" dirty="0"/>
          </a:p>
          <a:p>
            <a:r>
              <a:rPr lang="en-US" sz="3300" b="1" dirty="0" smtClean="0">
                <a:solidFill>
                  <a:srgbClr val="FF0000"/>
                </a:solidFill>
              </a:rPr>
              <a:t>2.3</a:t>
            </a:r>
            <a:r>
              <a:rPr lang="en-US" sz="3300" dirty="0" smtClean="0">
                <a:solidFill>
                  <a:srgbClr val="FF0000"/>
                </a:solidFill>
              </a:rPr>
              <a:t> </a:t>
            </a:r>
            <a:r>
              <a:rPr lang="en-US" sz="3300" dirty="0">
                <a:solidFill>
                  <a:srgbClr val="FF0000"/>
                </a:solidFill>
              </a:rPr>
              <a:t>The organization communicates its activities and its results to the community. </a:t>
            </a:r>
          </a:p>
          <a:p>
            <a:r>
              <a:rPr lang="en-US" sz="3300" b="1" dirty="0" smtClean="0"/>
              <a:t>2.4 </a:t>
            </a:r>
            <a:r>
              <a:rPr lang="en-US" sz="3300" dirty="0"/>
              <a:t>The organization documents the number of volunteers and hours mobilized in support of its activities</a:t>
            </a:r>
            <a:r>
              <a:rPr lang="en-US" sz="2900" i="1" dirty="0"/>
              <a:t>. </a:t>
            </a:r>
            <a:r>
              <a:rPr lang="en-US" sz="2900" i="1" dirty="0" smtClean="0"/>
              <a:t>(we see this in reporting)</a:t>
            </a:r>
            <a:endParaRPr lang="en-US" sz="2900" i="1" dirty="0"/>
          </a:p>
          <a:p>
            <a:r>
              <a:rPr lang="en-US" sz="3300" b="1" dirty="0" smtClean="0"/>
              <a:t>4.2 </a:t>
            </a:r>
            <a:r>
              <a:rPr lang="en-US" sz="3300" dirty="0"/>
              <a:t>The organization’s Community Action plan is outcome-based, anti-poverty focused, and ties directly to the community assessment. </a:t>
            </a:r>
          </a:p>
          <a:p>
            <a:r>
              <a:rPr lang="en-US" sz="3300" b="1" dirty="0" smtClean="0"/>
              <a:t>4.3 </a:t>
            </a:r>
            <a:r>
              <a:rPr lang="en-US" sz="3300" dirty="0"/>
              <a:t>The organization’s Community Action plan and strategic plan document the continuous use of the full Results Oriented Management and Accountability (ROMA) cycle or comparable system (assessment, planning, implementation, achievement of results, and evaluation). In addition, the organization documents having used the services of a ROMA-certified trainer (or equivalent) to assist in implementation. </a:t>
            </a:r>
          </a:p>
        </p:txBody>
      </p:sp>
    </p:spTree>
    <p:extLst>
      <p:ext uri="{BB962C8B-B14F-4D97-AF65-F5344CB8AC3E}">
        <p14:creationId xmlns:p14="http://schemas.microsoft.com/office/powerpoint/2010/main" val="2883746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 Continued</a:t>
            </a:r>
            <a:endParaRPr lang="en-US" dirty="0"/>
          </a:p>
        </p:txBody>
      </p:sp>
      <p:sp>
        <p:nvSpPr>
          <p:cNvPr id="3" name="Content Placeholder 2"/>
          <p:cNvSpPr>
            <a:spLocks noGrp="1"/>
          </p:cNvSpPr>
          <p:nvPr>
            <p:ph idx="1"/>
          </p:nvPr>
        </p:nvSpPr>
        <p:spPr>
          <a:solidFill>
            <a:schemeClr val="bg1"/>
          </a:solidFill>
        </p:spPr>
        <p:txBody>
          <a:bodyPr>
            <a:normAutofit fontScale="62500" lnSpcReduction="20000"/>
          </a:bodyPr>
          <a:lstStyle/>
          <a:p>
            <a:r>
              <a:rPr lang="en-US" sz="2600" b="1" dirty="0"/>
              <a:t>4.5 </a:t>
            </a:r>
            <a:r>
              <a:rPr lang="en-US" sz="2600" dirty="0"/>
              <a:t>The organization has a written succession plan in place for the CEO/ED, approved by the governing board, which contains procedures for covering an emergency/unplanned, short-term absence of 3 months or less, as well as outlines the process for filling a permanent vacancy. </a:t>
            </a:r>
          </a:p>
          <a:p>
            <a:r>
              <a:rPr lang="en-US" sz="2500" b="1" dirty="0" smtClean="0"/>
              <a:t>5.1 </a:t>
            </a:r>
            <a:r>
              <a:rPr lang="en-US" sz="2500" dirty="0"/>
              <a:t>The organization’s governing board is structured in compliance with the CSBG Act: 1. At least one third democratically-selected representatives of the low-income community; 2. One-third local elected officials (or their representatives); and 3. The remaining membership from major groups and interests in the community. </a:t>
            </a:r>
          </a:p>
          <a:p>
            <a:r>
              <a:rPr lang="en-US" sz="2500" b="1" dirty="0" smtClean="0"/>
              <a:t>5.2 </a:t>
            </a:r>
            <a:r>
              <a:rPr lang="en-US" sz="2500" dirty="0"/>
              <a:t>The organization’s governing board has written procedures that document a democratic selection process for low-income board members adequate to assure that they are representative of the low-income community. </a:t>
            </a:r>
          </a:p>
          <a:p>
            <a:r>
              <a:rPr lang="en-US" sz="2500" b="1" dirty="0" smtClean="0"/>
              <a:t>7.6</a:t>
            </a:r>
            <a:r>
              <a:rPr lang="en-US" sz="2500" dirty="0" smtClean="0"/>
              <a:t> </a:t>
            </a:r>
            <a:r>
              <a:rPr lang="en-US" sz="2500" dirty="0"/>
              <a:t>The organization has a policy in place for regular written evaluation of employees by their supervisors. </a:t>
            </a:r>
          </a:p>
          <a:p>
            <a:r>
              <a:rPr lang="en-US" sz="2500" b="1" dirty="0" smtClean="0">
                <a:solidFill>
                  <a:srgbClr val="FF0000"/>
                </a:solidFill>
              </a:rPr>
              <a:t>7.7 </a:t>
            </a:r>
            <a:r>
              <a:rPr lang="en-US" sz="2500" dirty="0">
                <a:solidFill>
                  <a:srgbClr val="FF0000"/>
                </a:solidFill>
              </a:rPr>
              <a:t>The organization has a whistleblower policy that has been approved by the governing board. </a:t>
            </a:r>
          </a:p>
          <a:p>
            <a:r>
              <a:rPr lang="en-US" sz="2500" b="1" dirty="0" smtClean="0">
                <a:solidFill>
                  <a:srgbClr val="FF0000"/>
                </a:solidFill>
              </a:rPr>
              <a:t>8.12 </a:t>
            </a:r>
            <a:r>
              <a:rPr lang="en-US" sz="2500" dirty="0">
                <a:solidFill>
                  <a:srgbClr val="FF0000"/>
                </a:solidFill>
              </a:rPr>
              <a:t>The organization documents how it allocates shared costs through an indirect cost rate or through a written cost allocation plan. </a:t>
            </a:r>
          </a:p>
          <a:p>
            <a:r>
              <a:rPr lang="en-US" sz="2500" b="1" dirty="0" smtClean="0"/>
              <a:t>8.13 </a:t>
            </a:r>
            <a:r>
              <a:rPr lang="en-US" sz="2500" dirty="0"/>
              <a:t>The organization has a written policy in place for record retention and destruction. </a:t>
            </a:r>
          </a:p>
          <a:p>
            <a:r>
              <a:rPr lang="en-US" sz="2500" b="1" dirty="0" smtClean="0"/>
              <a:t>9.1 </a:t>
            </a:r>
            <a:r>
              <a:rPr lang="en-US" sz="2500" dirty="0"/>
              <a:t>The organization has a system or systems in place to track and report client demographics and services customers receive. </a:t>
            </a:r>
          </a:p>
          <a:p>
            <a:r>
              <a:rPr lang="en-US" sz="2500" b="1" dirty="0" smtClean="0"/>
              <a:t>9.2 </a:t>
            </a:r>
            <a:r>
              <a:rPr lang="en-US" sz="2500" dirty="0"/>
              <a:t>The organization has a system or systems in place to track family, agency, and/or community outcomes. </a:t>
            </a:r>
          </a:p>
          <a:p>
            <a:endParaRPr lang="en-US" dirty="0"/>
          </a:p>
          <a:p>
            <a:endParaRPr lang="en-US" dirty="0"/>
          </a:p>
        </p:txBody>
      </p:sp>
    </p:spTree>
    <p:extLst>
      <p:ext uri="{BB962C8B-B14F-4D97-AF65-F5344CB8AC3E}">
        <p14:creationId xmlns:p14="http://schemas.microsoft.com/office/powerpoint/2010/main" val="39556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Annual Review - November 15</a:t>
            </a:r>
            <a:r>
              <a:rPr lang="en-US" baseline="30000" dirty="0"/>
              <a:t>th</a:t>
            </a:r>
            <a:r>
              <a:rPr lang="en-US" dirty="0"/>
              <a:t>  </a:t>
            </a:r>
          </a:p>
        </p:txBody>
      </p:sp>
      <p:sp>
        <p:nvSpPr>
          <p:cNvPr id="3" name="Content Placeholder 2"/>
          <p:cNvSpPr>
            <a:spLocks noGrp="1"/>
          </p:cNvSpPr>
          <p:nvPr>
            <p:ph idx="1"/>
          </p:nvPr>
        </p:nvSpPr>
        <p:spPr/>
        <p:txBody>
          <a:bodyPr>
            <a:noAutofit/>
          </a:bodyPr>
          <a:lstStyle/>
          <a:p>
            <a:pPr lvl="1"/>
            <a:r>
              <a:rPr lang="en-US" sz="1800" b="1" dirty="0" smtClean="0"/>
              <a:t>4.4 </a:t>
            </a:r>
            <a:r>
              <a:rPr lang="en-US" sz="1800" dirty="0"/>
              <a:t>The governing board receives an annual update on the success of specific strategies included in the Community Action plan.</a:t>
            </a:r>
          </a:p>
          <a:p>
            <a:pPr lvl="1"/>
            <a:r>
              <a:rPr lang="en-US" sz="1800" b="1" dirty="0" smtClean="0">
                <a:solidFill>
                  <a:srgbClr val="FF0000"/>
                </a:solidFill>
              </a:rPr>
              <a:t>6.5</a:t>
            </a:r>
            <a:r>
              <a:rPr lang="en-US" sz="1800" dirty="0" smtClean="0">
                <a:solidFill>
                  <a:srgbClr val="FF0000"/>
                </a:solidFill>
              </a:rPr>
              <a:t> </a:t>
            </a:r>
            <a:r>
              <a:rPr lang="en-US" sz="1800" dirty="0">
                <a:solidFill>
                  <a:srgbClr val="FF0000"/>
                </a:solidFill>
              </a:rPr>
              <a:t>The governing board has received an update(s) on progress meeting the goals of the strategic plan within the past 12 months.</a:t>
            </a:r>
          </a:p>
          <a:p>
            <a:pPr lvl="1"/>
            <a:r>
              <a:rPr lang="en-US" sz="1800" b="1" dirty="0" smtClean="0"/>
              <a:t>7.4 </a:t>
            </a:r>
            <a:r>
              <a:rPr lang="en-US" sz="1800" dirty="0"/>
              <a:t>The governing board conducts a performance appraisal of the CEO/executive director within each calendar year.</a:t>
            </a:r>
          </a:p>
          <a:p>
            <a:pPr lvl="1"/>
            <a:r>
              <a:rPr lang="en-US" sz="1800" b="1" dirty="0" smtClean="0">
                <a:solidFill>
                  <a:srgbClr val="FF0000"/>
                </a:solidFill>
              </a:rPr>
              <a:t>7.5</a:t>
            </a:r>
            <a:r>
              <a:rPr lang="en-US" sz="1800" dirty="0" smtClean="0">
                <a:solidFill>
                  <a:srgbClr val="FF0000"/>
                </a:solidFill>
              </a:rPr>
              <a:t> </a:t>
            </a:r>
            <a:r>
              <a:rPr lang="en-US" sz="1800" dirty="0">
                <a:solidFill>
                  <a:srgbClr val="FF0000"/>
                </a:solidFill>
              </a:rPr>
              <a:t>The governing board reviews and approves CEO/executive director compensation within every calendar year.</a:t>
            </a:r>
          </a:p>
          <a:p>
            <a:pPr lvl="1"/>
            <a:r>
              <a:rPr lang="en-US" sz="1800" b="1" dirty="0" smtClean="0"/>
              <a:t>8.1 </a:t>
            </a:r>
            <a:r>
              <a:rPr lang="en-US" sz="1800" dirty="0"/>
              <a:t>The Organization’s annual audit (or audited financial statements) is completed by a Certified Public Accountant on time in accordance with Title 2 of the Code of Federal Regulations, Uniform Administration Requirements, Cost Principles, and Audit Requirement (if applicable) and/or State audit threshold requirements.</a:t>
            </a:r>
          </a:p>
          <a:p>
            <a:pPr lvl="1"/>
            <a:r>
              <a:rPr lang="en-US" sz="1800" b="1" dirty="0" smtClean="0"/>
              <a:t>8.2 </a:t>
            </a:r>
            <a:r>
              <a:rPr lang="en-US" sz="1800" dirty="0"/>
              <a:t>All findings from the prior year’s annual audit have been assessed by the organization and addressed where the governing board has deemed it appropriate.</a:t>
            </a:r>
          </a:p>
          <a:p>
            <a:endParaRPr lang="en-US" sz="1250" dirty="0" smtClean="0"/>
          </a:p>
          <a:p>
            <a:endParaRPr lang="en-US" sz="1250" dirty="0"/>
          </a:p>
          <a:p>
            <a:pPr marL="0" indent="0">
              <a:buNone/>
            </a:pPr>
            <a:r>
              <a:rPr lang="en-US" sz="1400" dirty="0" smtClean="0"/>
              <a:t>	</a:t>
            </a:r>
            <a:endParaRPr lang="en-US" sz="1400" dirty="0"/>
          </a:p>
        </p:txBody>
      </p:sp>
    </p:spTree>
    <p:extLst>
      <p:ext uri="{BB962C8B-B14F-4D97-AF65-F5344CB8AC3E}">
        <p14:creationId xmlns:p14="http://schemas.microsoft.com/office/powerpoint/2010/main" val="3377734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Review Continued </a:t>
            </a:r>
            <a:endParaRPr lang="en-US" dirty="0"/>
          </a:p>
        </p:txBody>
      </p:sp>
      <p:sp>
        <p:nvSpPr>
          <p:cNvPr id="3" name="Content Placeholder 2"/>
          <p:cNvSpPr>
            <a:spLocks noGrp="1"/>
          </p:cNvSpPr>
          <p:nvPr>
            <p:ph idx="1"/>
          </p:nvPr>
        </p:nvSpPr>
        <p:spPr/>
        <p:txBody>
          <a:bodyPr>
            <a:normAutofit/>
          </a:bodyPr>
          <a:lstStyle/>
          <a:p>
            <a:r>
              <a:rPr lang="en-US" sz="2000" b="1" dirty="0"/>
              <a:t>8.3</a:t>
            </a:r>
            <a:r>
              <a:rPr lang="en-US" sz="2000" dirty="0"/>
              <a:t> The organization’s auditor presents the audit to the governing board.</a:t>
            </a:r>
          </a:p>
          <a:p>
            <a:r>
              <a:rPr lang="en-US" sz="2000" b="1" dirty="0"/>
              <a:t>8.4</a:t>
            </a:r>
            <a:r>
              <a:rPr lang="en-US" sz="2000" dirty="0"/>
              <a:t> The governing board formally receives and accepts the audit.</a:t>
            </a:r>
          </a:p>
          <a:p>
            <a:r>
              <a:rPr lang="en-US" sz="2000" b="1" dirty="0"/>
              <a:t>8.6</a:t>
            </a:r>
            <a:r>
              <a:rPr lang="en-US" sz="2000" dirty="0"/>
              <a:t> The IRS Form 990 is completed annually and made available to the governing board for review.</a:t>
            </a:r>
          </a:p>
          <a:p>
            <a:r>
              <a:rPr lang="en-US" sz="2000" b="1" dirty="0"/>
              <a:t>8.9</a:t>
            </a:r>
            <a:r>
              <a:rPr lang="en-US" sz="2000" dirty="0"/>
              <a:t> The governing board annually approves an organization-wide budget.</a:t>
            </a:r>
          </a:p>
          <a:p>
            <a:r>
              <a:rPr lang="en-US" sz="2000" b="1" dirty="0">
                <a:solidFill>
                  <a:srgbClr val="FF0000"/>
                </a:solidFill>
              </a:rPr>
              <a:t>9.3</a:t>
            </a:r>
            <a:r>
              <a:rPr lang="en-US" sz="2000" dirty="0">
                <a:solidFill>
                  <a:srgbClr val="FF0000"/>
                </a:solidFill>
              </a:rPr>
              <a:t> The organization has presented to the governing board for review or action, at least within the past 12 months, an analysis of the agency’s outcomes and any operational or strategic program adjustments and improvements identified as necessary.</a:t>
            </a:r>
          </a:p>
          <a:p>
            <a:r>
              <a:rPr lang="en-US" sz="2000" b="1" dirty="0"/>
              <a:t>9.4</a:t>
            </a:r>
            <a:r>
              <a:rPr lang="en-US" sz="2000" dirty="0"/>
              <a:t> The organization submits its annual CSBG Information Survey data report and it reflects client demographics and organization-wide outcomes.</a:t>
            </a:r>
          </a:p>
        </p:txBody>
      </p:sp>
    </p:spTree>
    <p:extLst>
      <p:ext uri="{BB962C8B-B14F-4D97-AF65-F5344CB8AC3E}">
        <p14:creationId xmlns:p14="http://schemas.microsoft.com/office/powerpoint/2010/main" val="308285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2 years, 3 years, 5 years</a:t>
            </a:r>
            <a:endParaRPr lang="en-US" dirty="0"/>
          </a:p>
        </p:txBody>
      </p:sp>
      <p:sp>
        <p:nvSpPr>
          <p:cNvPr id="3" name="Content Placeholder 2"/>
          <p:cNvSpPr>
            <a:spLocks noGrp="1"/>
          </p:cNvSpPr>
          <p:nvPr>
            <p:ph idx="1"/>
          </p:nvPr>
        </p:nvSpPr>
        <p:spPr>
          <a:xfrm>
            <a:off x="457200" y="1600200"/>
            <a:ext cx="8229600" cy="2209800"/>
          </a:xfrm>
        </p:spPr>
        <p:txBody>
          <a:bodyPr>
            <a:normAutofit/>
          </a:bodyPr>
          <a:lstStyle/>
          <a:p>
            <a:r>
              <a:rPr lang="en-US" dirty="0" smtClean="0"/>
              <a:t>Timeframe is usually clear in the standard</a:t>
            </a:r>
          </a:p>
          <a:p>
            <a:r>
              <a:rPr lang="en-US" dirty="0" smtClean="0"/>
              <a:t>These standards will be tracked by your program representative. </a:t>
            </a:r>
          </a:p>
          <a:p>
            <a:r>
              <a:rPr lang="en-US" dirty="0" smtClean="0"/>
              <a:t>A new tab will be added to the Training/TA plan </a:t>
            </a:r>
          </a:p>
          <a:p>
            <a:r>
              <a:rPr lang="en-US" dirty="0" smtClean="0"/>
              <a:t>Will look similar to: </a:t>
            </a:r>
            <a:endParaRPr lang="en-US" dirty="0"/>
          </a:p>
          <a:p>
            <a:endParaRPr lang="en-US" dirty="0"/>
          </a:p>
        </p:txBody>
      </p:sp>
      <p:sp>
        <p:nvSpPr>
          <p:cNvPr id="4" name="TextBox 3"/>
          <p:cNvSpPr txBox="1"/>
          <p:nvPr/>
        </p:nvSpPr>
        <p:spPr>
          <a:xfrm>
            <a:off x="1986743" y="4114800"/>
            <a:ext cx="1447800" cy="369332"/>
          </a:xfrm>
          <a:prstGeom prst="rect">
            <a:avLst/>
          </a:prstGeom>
          <a:noFill/>
          <a:ln>
            <a:solidFill>
              <a:schemeClr val="accent4">
                <a:lumMod val="50000"/>
              </a:schemeClr>
            </a:solidFill>
          </a:ln>
        </p:spPr>
        <p:txBody>
          <a:bodyPr wrap="square" rtlCol="0">
            <a:spAutoFit/>
          </a:bodyPr>
          <a:lstStyle/>
          <a:p>
            <a:r>
              <a:rPr lang="en-US" dirty="0" smtClean="0"/>
              <a:t>Standard </a:t>
            </a:r>
            <a:endParaRPr lang="en-US" dirty="0"/>
          </a:p>
        </p:txBody>
      </p:sp>
      <p:sp>
        <p:nvSpPr>
          <p:cNvPr id="5" name="TextBox 4"/>
          <p:cNvSpPr txBox="1"/>
          <p:nvPr/>
        </p:nvSpPr>
        <p:spPr>
          <a:xfrm>
            <a:off x="3434543" y="4114800"/>
            <a:ext cx="2286000" cy="369332"/>
          </a:xfrm>
          <a:prstGeom prst="rect">
            <a:avLst/>
          </a:prstGeom>
          <a:noFill/>
          <a:ln>
            <a:solidFill>
              <a:schemeClr val="accent4">
                <a:lumMod val="50000"/>
              </a:schemeClr>
            </a:solidFill>
          </a:ln>
        </p:spPr>
        <p:txBody>
          <a:bodyPr wrap="square" rtlCol="0">
            <a:spAutoFit/>
          </a:bodyPr>
          <a:lstStyle/>
          <a:p>
            <a:r>
              <a:rPr lang="en-US" dirty="0" smtClean="0"/>
              <a:t>Most recent Version</a:t>
            </a:r>
            <a:endParaRPr lang="en-US" dirty="0"/>
          </a:p>
        </p:txBody>
      </p:sp>
      <p:sp>
        <p:nvSpPr>
          <p:cNvPr id="6" name="TextBox 5"/>
          <p:cNvSpPr txBox="1"/>
          <p:nvPr/>
        </p:nvSpPr>
        <p:spPr>
          <a:xfrm>
            <a:off x="5726085" y="4114800"/>
            <a:ext cx="2286000" cy="369332"/>
          </a:xfrm>
          <a:prstGeom prst="rect">
            <a:avLst/>
          </a:prstGeom>
          <a:noFill/>
          <a:ln>
            <a:solidFill>
              <a:schemeClr val="accent4">
                <a:lumMod val="50000"/>
              </a:schemeClr>
            </a:solidFill>
          </a:ln>
        </p:spPr>
        <p:txBody>
          <a:bodyPr wrap="square" rtlCol="0">
            <a:spAutoFit/>
          </a:bodyPr>
          <a:lstStyle/>
          <a:p>
            <a:r>
              <a:rPr lang="en-US" dirty="0" smtClean="0"/>
              <a:t>To be updated by: </a:t>
            </a:r>
            <a:endParaRPr lang="en-US" dirty="0"/>
          </a:p>
        </p:txBody>
      </p:sp>
      <p:sp>
        <p:nvSpPr>
          <p:cNvPr id="7" name="TextBox 6"/>
          <p:cNvSpPr txBox="1"/>
          <p:nvPr/>
        </p:nvSpPr>
        <p:spPr>
          <a:xfrm>
            <a:off x="1997827" y="4636532"/>
            <a:ext cx="1447800" cy="369332"/>
          </a:xfrm>
          <a:prstGeom prst="rect">
            <a:avLst/>
          </a:prstGeom>
          <a:noFill/>
          <a:ln>
            <a:solidFill>
              <a:schemeClr val="accent4">
                <a:lumMod val="50000"/>
              </a:schemeClr>
            </a:solidFill>
          </a:ln>
        </p:spPr>
        <p:txBody>
          <a:bodyPr wrap="square" rtlCol="0">
            <a:spAutoFit/>
          </a:bodyPr>
          <a:lstStyle/>
          <a:p>
            <a:r>
              <a:rPr lang="en-US" dirty="0" smtClean="0"/>
              <a:t>4.6	</a:t>
            </a:r>
            <a:endParaRPr lang="en-US" dirty="0"/>
          </a:p>
        </p:txBody>
      </p:sp>
      <p:sp>
        <p:nvSpPr>
          <p:cNvPr id="8" name="TextBox 7"/>
          <p:cNvSpPr txBox="1"/>
          <p:nvPr/>
        </p:nvSpPr>
        <p:spPr>
          <a:xfrm>
            <a:off x="3445627" y="4636532"/>
            <a:ext cx="2286000" cy="369332"/>
          </a:xfrm>
          <a:prstGeom prst="rect">
            <a:avLst/>
          </a:prstGeom>
          <a:noFill/>
          <a:ln>
            <a:solidFill>
              <a:schemeClr val="accent4">
                <a:lumMod val="50000"/>
              </a:schemeClr>
            </a:solidFill>
          </a:ln>
        </p:spPr>
        <p:txBody>
          <a:bodyPr wrap="square" rtlCol="0">
            <a:spAutoFit/>
          </a:bodyPr>
          <a:lstStyle/>
          <a:p>
            <a:r>
              <a:rPr lang="en-US" dirty="0" smtClean="0"/>
              <a:t>9/1/2016</a:t>
            </a:r>
            <a:endParaRPr lang="en-US" dirty="0"/>
          </a:p>
        </p:txBody>
      </p:sp>
      <p:sp>
        <p:nvSpPr>
          <p:cNvPr id="9" name="TextBox 8"/>
          <p:cNvSpPr txBox="1"/>
          <p:nvPr/>
        </p:nvSpPr>
        <p:spPr>
          <a:xfrm>
            <a:off x="5737169" y="4636532"/>
            <a:ext cx="2286000" cy="369332"/>
          </a:xfrm>
          <a:prstGeom prst="rect">
            <a:avLst/>
          </a:prstGeom>
          <a:noFill/>
          <a:ln>
            <a:solidFill>
              <a:schemeClr val="accent4">
                <a:lumMod val="50000"/>
              </a:schemeClr>
            </a:solidFill>
          </a:ln>
        </p:spPr>
        <p:txBody>
          <a:bodyPr wrap="square" rtlCol="0">
            <a:spAutoFit/>
          </a:bodyPr>
          <a:lstStyle/>
          <a:p>
            <a:r>
              <a:rPr lang="en-US" dirty="0" smtClean="0"/>
              <a:t>9/1/2018</a:t>
            </a:r>
            <a:endParaRPr lang="en-US" dirty="0"/>
          </a:p>
        </p:txBody>
      </p:sp>
      <p:sp>
        <p:nvSpPr>
          <p:cNvPr id="10" name="TextBox 9"/>
          <p:cNvSpPr txBox="1"/>
          <p:nvPr/>
        </p:nvSpPr>
        <p:spPr>
          <a:xfrm>
            <a:off x="538943" y="4114800"/>
            <a:ext cx="1447800" cy="369332"/>
          </a:xfrm>
          <a:prstGeom prst="rect">
            <a:avLst/>
          </a:prstGeom>
          <a:noFill/>
          <a:ln>
            <a:solidFill>
              <a:schemeClr val="accent4">
                <a:lumMod val="50000"/>
              </a:schemeClr>
            </a:solidFill>
          </a:ln>
        </p:spPr>
        <p:txBody>
          <a:bodyPr wrap="square" rtlCol="0">
            <a:spAutoFit/>
          </a:bodyPr>
          <a:lstStyle/>
          <a:p>
            <a:r>
              <a:rPr lang="en-US" dirty="0" smtClean="0"/>
              <a:t>Frequency</a:t>
            </a:r>
            <a:endParaRPr lang="en-US" dirty="0"/>
          </a:p>
        </p:txBody>
      </p:sp>
      <p:sp>
        <p:nvSpPr>
          <p:cNvPr id="11" name="TextBox 10"/>
          <p:cNvSpPr txBox="1"/>
          <p:nvPr/>
        </p:nvSpPr>
        <p:spPr>
          <a:xfrm>
            <a:off x="550027" y="4636532"/>
            <a:ext cx="1447800" cy="369332"/>
          </a:xfrm>
          <a:prstGeom prst="rect">
            <a:avLst/>
          </a:prstGeom>
          <a:noFill/>
          <a:ln>
            <a:solidFill>
              <a:schemeClr val="accent4">
                <a:lumMod val="50000"/>
              </a:schemeClr>
            </a:solidFill>
          </a:ln>
        </p:spPr>
        <p:txBody>
          <a:bodyPr wrap="square" rtlCol="0">
            <a:spAutoFit/>
          </a:bodyPr>
          <a:lstStyle/>
          <a:p>
            <a:r>
              <a:rPr lang="en-US" dirty="0" smtClean="0"/>
              <a:t>2-years	</a:t>
            </a:r>
            <a:endParaRPr lang="en-US" dirty="0"/>
          </a:p>
        </p:txBody>
      </p:sp>
    </p:spTree>
    <p:extLst>
      <p:ext uri="{BB962C8B-B14F-4D97-AF65-F5344CB8AC3E}">
        <p14:creationId xmlns:p14="http://schemas.microsoft.com/office/powerpoint/2010/main" val="176361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2 years </a:t>
            </a:r>
            <a:endParaRPr lang="en-US" dirty="0"/>
          </a:p>
        </p:txBody>
      </p:sp>
      <p:sp>
        <p:nvSpPr>
          <p:cNvPr id="3" name="Content Placeholder 2"/>
          <p:cNvSpPr>
            <a:spLocks noGrp="1"/>
          </p:cNvSpPr>
          <p:nvPr>
            <p:ph idx="1"/>
          </p:nvPr>
        </p:nvSpPr>
        <p:spPr/>
        <p:txBody>
          <a:bodyPr>
            <a:normAutofit/>
          </a:bodyPr>
          <a:lstStyle/>
          <a:p>
            <a:r>
              <a:rPr lang="en-US" sz="2000" b="1" dirty="0" smtClean="0"/>
              <a:t>4.6 </a:t>
            </a:r>
            <a:r>
              <a:rPr lang="en-US" sz="2000" dirty="0"/>
              <a:t>An organization-wide, comprehensive risk assessment has been completed within the past </a:t>
            </a:r>
            <a:r>
              <a:rPr lang="en-US" sz="2000" b="1" dirty="0"/>
              <a:t>2 years </a:t>
            </a:r>
            <a:r>
              <a:rPr lang="en-US" sz="2000" dirty="0"/>
              <a:t>and </a:t>
            </a:r>
            <a:r>
              <a:rPr lang="en-US" sz="2000" dirty="0" smtClean="0"/>
              <a:t>reported to </a:t>
            </a:r>
            <a:r>
              <a:rPr lang="en-US" sz="2000" dirty="0"/>
              <a:t>the governing board.</a:t>
            </a:r>
          </a:p>
          <a:p>
            <a:r>
              <a:rPr lang="en-US" sz="2000" b="1" dirty="0" smtClean="0">
                <a:solidFill>
                  <a:srgbClr val="FF0000"/>
                </a:solidFill>
              </a:rPr>
              <a:t>5.4</a:t>
            </a:r>
            <a:r>
              <a:rPr lang="en-US" sz="2000" dirty="0" smtClean="0">
                <a:solidFill>
                  <a:srgbClr val="FF0000"/>
                </a:solidFill>
              </a:rPr>
              <a:t> </a:t>
            </a:r>
            <a:r>
              <a:rPr lang="en-US" sz="2000" dirty="0">
                <a:solidFill>
                  <a:srgbClr val="FF0000"/>
                </a:solidFill>
              </a:rPr>
              <a:t>The organization documents that each governing board member has received a copy of the bylaws within </a:t>
            </a:r>
            <a:r>
              <a:rPr lang="en-US" sz="2000" dirty="0" smtClean="0">
                <a:solidFill>
                  <a:srgbClr val="FF0000"/>
                </a:solidFill>
              </a:rPr>
              <a:t>the past </a:t>
            </a:r>
            <a:r>
              <a:rPr lang="en-US" sz="2000" b="1" dirty="0">
                <a:solidFill>
                  <a:srgbClr val="FF0000"/>
                </a:solidFill>
              </a:rPr>
              <a:t>2 years.</a:t>
            </a:r>
          </a:p>
          <a:p>
            <a:r>
              <a:rPr lang="en-US" sz="2000" b="1" dirty="0" smtClean="0"/>
              <a:t>5.6</a:t>
            </a:r>
            <a:r>
              <a:rPr lang="en-US" sz="2000" dirty="0" smtClean="0"/>
              <a:t> </a:t>
            </a:r>
            <a:r>
              <a:rPr lang="en-US" sz="2000" dirty="0"/>
              <a:t>Each governing board member has signed a conflict of interest policy within the past </a:t>
            </a:r>
            <a:r>
              <a:rPr lang="en-US" sz="2000" b="1" dirty="0"/>
              <a:t>2 years</a:t>
            </a:r>
            <a:r>
              <a:rPr lang="en-US" sz="2000" dirty="0"/>
              <a:t>.</a:t>
            </a:r>
          </a:p>
          <a:p>
            <a:r>
              <a:rPr lang="en-US" sz="2000" b="1" dirty="0" smtClean="0"/>
              <a:t>5.8</a:t>
            </a:r>
            <a:r>
              <a:rPr lang="en-US" sz="2000" dirty="0" smtClean="0"/>
              <a:t> </a:t>
            </a:r>
            <a:r>
              <a:rPr lang="en-US" sz="2000" dirty="0"/>
              <a:t>Governing board members have been provided with training on their duties and responsibilities within the </a:t>
            </a:r>
            <a:r>
              <a:rPr lang="en-US" sz="2000" dirty="0" smtClean="0"/>
              <a:t>past </a:t>
            </a:r>
            <a:r>
              <a:rPr lang="en-US" sz="2000" b="1" dirty="0" smtClean="0"/>
              <a:t>2 </a:t>
            </a:r>
            <a:r>
              <a:rPr lang="en-US" sz="2000" b="1" dirty="0"/>
              <a:t>years.</a:t>
            </a:r>
          </a:p>
          <a:p>
            <a:r>
              <a:rPr lang="en-US" sz="2000" b="1" dirty="0" smtClean="0"/>
              <a:t>8.10</a:t>
            </a:r>
            <a:r>
              <a:rPr lang="en-US" sz="2000" dirty="0" smtClean="0"/>
              <a:t> </a:t>
            </a:r>
            <a:r>
              <a:rPr lang="en-US" sz="2000" dirty="0"/>
              <a:t>The fiscal policies have been reviewed by staff within the past </a:t>
            </a:r>
            <a:r>
              <a:rPr lang="en-US" sz="2000" b="1" dirty="0"/>
              <a:t>2 years</a:t>
            </a:r>
            <a:r>
              <a:rPr lang="en-US" sz="2000" dirty="0"/>
              <a:t>, updated as necessary, with </a:t>
            </a:r>
            <a:r>
              <a:rPr lang="en-US" sz="2000" dirty="0" smtClean="0"/>
              <a:t>changes approved </a:t>
            </a:r>
            <a:r>
              <a:rPr lang="en-US" sz="2000" dirty="0"/>
              <a:t>by the governing board.</a:t>
            </a:r>
          </a:p>
        </p:txBody>
      </p:sp>
    </p:spTree>
    <p:extLst>
      <p:ext uri="{BB962C8B-B14F-4D97-AF65-F5344CB8AC3E}">
        <p14:creationId xmlns:p14="http://schemas.microsoft.com/office/powerpoint/2010/main" val="1618099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Every 3 years </a:t>
            </a:r>
            <a:endParaRPr lang="en-US" dirty="0"/>
          </a:p>
        </p:txBody>
      </p:sp>
      <p:sp>
        <p:nvSpPr>
          <p:cNvPr id="3" name="Content Placeholder 2"/>
          <p:cNvSpPr>
            <a:spLocks noGrp="1"/>
          </p:cNvSpPr>
          <p:nvPr>
            <p:ph idx="1"/>
          </p:nvPr>
        </p:nvSpPr>
        <p:spPr>
          <a:xfrm>
            <a:off x="228600" y="1219200"/>
            <a:ext cx="8686800" cy="5257800"/>
          </a:xfrm>
        </p:spPr>
        <p:txBody>
          <a:bodyPr>
            <a:normAutofit fontScale="25000" lnSpcReduction="20000"/>
          </a:bodyPr>
          <a:lstStyle/>
          <a:p>
            <a:endParaRPr lang="en-US" dirty="0"/>
          </a:p>
          <a:p>
            <a:r>
              <a:rPr lang="en-US" sz="8000" b="1" dirty="0"/>
              <a:t>1.2 </a:t>
            </a:r>
            <a:r>
              <a:rPr lang="en-US" sz="8000" dirty="0"/>
              <a:t>The organization analyzes information </a:t>
            </a:r>
            <a:r>
              <a:rPr lang="en-US" sz="8000" dirty="0" smtClean="0"/>
              <a:t>collected </a:t>
            </a:r>
            <a:r>
              <a:rPr lang="en-US" sz="8000" dirty="0"/>
              <a:t>directly from low-income individuals as part of the community assessment. </a:t>
            </a:r>
          </a:p>
          <a:p>
            <a:r>
              <a:rPr lang="en-US" sz="8000" b="1" dirty="0" smtClean="0"/>
              <a:t>2.2 </a:t>
            </a:r>
            <a:r>
              <a:rPr lang="en-US" sz="8000" dirty="0"/>
              <a:t>The organization utilizes information gathered from key sectors of the community in assessing needs and resources, during the community assessment process or other times. These sectors would include at minimum: community-based organizations, </a:t>
            </a:r>
            <a:r>
              <a:rPr lang="en-US" sz="8000" dirty="0" smtClean="0"/>
              <a:t>faith-based organizations</a:t>
            </a:r>
            <a:r>
              <a:rPr lang="en-US" sz="8000" dirty="0"/>
              <a:t>, private sector, public sector, and educational institutions. </a:t>
            </a:r>
          </a:p>
          <a:p>
            <a:r>
              <a:rPr lang="en-US" sz="8000" b="1" dirty="0" smtClean="0">
                <a:solidFill>
                  <a:srgbClr val="FF0000"/>
                </a:solidFill>
              </a:rPr>
              <a:t>3.1</a:t>
            </a:r>
            <a:r>
              <a:rPr lang="en-US" sz="8000" dirty="0" smtClean="0">
                <a:solidFill>
                  <a:srgbClr val="FF0000"/>
                </a:solidFill>
              </a:rPr>
              <a:t> </a:t>
            </a:r>
            <a:r>
              <a:rPr lang="en-US" sz="8000" dirty="0">
                <a:solidFill>
                  <a:srgbClr val="FF0000"/>
                </a:solidFill>
              </a:rPr>
              <a:t>The organization conducted a community assessment and issued a report within the past </a:t>
            </a:r>
            <a:r>
              <a:rPr lang="en-US" sz="8000" b="1" dirty="0">
                <a:solidFill>
                  <a:srgbClr val="FF0000"/>
                </a:solidFill>
              </a:rPr>
              <a:t>3 years</a:t>
            </a:r>
            <a:r>
              <a:rPr lang="en-US" sz="8000" dirty="0">
                <a:solidFill>
                  <a:srgbClr val="FF0000"/>
                </a:solidFill>
              </a:rPr>
              <a:t>. </a:t>
            </a:r>
            <a:endParaRPr lang="en-US" sz="8000" dirty="0"/>
          </a:p>
          <a:p>
            <a:r>
              <a:rPr lang="en-US" sz="8000" b="1" dirty="0" smtClean="0"/>
              <a:t>3.2 </a:t>
            </a:r>
            <a:r>
              <a:rPr lang="en-US" sz="8000" dirty="0"/>
              <a:t>As part of the community assessment, the organization collects and includes current data specific to poverty and its prevalence related to gender, age, and race/ethnicity for their service area(s). </a:t>
            </a:r>
          </a:p>
          <a:p>
            <a:r>
              <a:rPr lang="en-US" sz="8000" b="1" dirty="0" smtClean="0"/>
              <a:t>3.3 </a:t>
            </a:r>
            <a:r>
              <a:rPr lang="en-US" sz="8000" dirty="0"/>
              <a:t>The organization collects and analyzes both qualitative and quantitative data on its geographic service area(s) in the community assessment. </a:t>
            </a:r>
          </a:p>
          <a:p>
            <a:r>
              <a:rPr lang="en-US" sz="8000" b="1" dirty="0" smtClean="0"/>
              <a:t>3.4 </a:t>
            </a:r>
            <a:r>
              <a:rPr lang="en-US" sz="8000" dirty="0"/>
              <a:t>The community assessment includes key findings on the causes and conditions of poverty and the needs of the communities assessed. </a:t>
            </a:r>
          </a:p>
          <a:p>
            <a:r>
              <a:rPr lang="en-US" sz="8000" b="1" dirty="0" smtClean="0"/>
              <a:t>3.5 </a:t>
            </a:r>
            <a:r>
              <a:rPr lang="en-US" sz="8000" dirty="0"/>
              <a:t>The governing board formally accepts the completed community </a:t>
            </a:r>
            <a:r>
              <a:rPr lang="en-US" sz="8000" dirty="0" smtClean="0"/>
              <a:t>assessment</a:t>
            </a:r>
            <a:r>
              <a:rPr lang="en-US" sz="8000" dirty="0"/>
              <a:t>. </a:t>
            </a:r>
          </a:p>
        </p:txBody>
      </p:sp>
    </p:spTree>
    <p:extLst>
      <p:ext uri="{BB962C8B-B14F-4D97-AF65-F5344CB8AC3E}">
        <p14:creationId xmlns:p14="http://schemas.microsoft.com/office/powerpoint/2010/main" val="3506610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Every 5 years </a:t>
            </a:r>
            <a:endParaRPr lang="en-US" dirty="0"/>
          </a:p>
        </p:txBody>
      </p:sp>
      <p:sp>
        <p:nvSpPr>
          <p:cNvPr id="3" name="Content Placeholder 2"/>
          <p:cNvSpPr>
            <a:spLocks noGrp="1"/>
          </p:cNvSpPr>
          <p:nvPr>
            <p:ph idx="1"/>
          </p:nvPr>
        </p:nvSpPr>
        <p:spPr>
          <a:xfrm>
            <a:off x="228600" y="1143000"/>
            <a:ext cx="8686800" cy="5257800"/>
          </a:xfrm>
        </p:spPr>
        <p:txBody>
          <a:bodyPr>
            <a:normAutofit fontScale="25000" lnSpcReduction="20000"/>
          </a:bodyPr>
          <a:lstStyle/>
          <a:p>
            <a:endParaRPr lang="en-US" sz="7200" dirty="0"/>
          </a:p>
          <a:p>
            <a:r>
              <a:rPr lang="en-US" sz="7200" b="1" dirty="0"/>
              <a:t>4.1 </a:t>
            </a:r>
            <a:r>
              <a:rPr lang="en-US" sz="7200" dirty="0"/>
              <a:t>The governing board has reviewed the organization’s mission statement within the past </a:t>
            </a:r>
            <a:r>
              <a:rPr lang="en-US" sz="7200" b="1" dirty="0"/>
              <a:t>5 years </a:t>
            </a:r>
            <a:r>
              <a:rPr lang="en-US" sz="7200" dirty="0"/>
              <a:t>and assured that: </a:t>
            </a:r>
            <a:r>
              <a:rPr lang="en-US" sz="7200" dirty="0" smtClean="0"/>
              <a:t> 1</a:t>
            </a:r>
            <a:r>
              <a:rPr lang="en-US" sz="7200" dirty="0"/>
              <a:t>. The mission addresses poverty; and 2. The organization’s programs and services are in alignment with the mission. </a:t>
            </a:r>
          </a:p>
          <a:p>
            <a:r>
              <a:rPr lang="en-US" sz="7200" b="1" dirty="0" smtClean="0">
                <a:solidFill>
                  <a:srgbClr val="FF0000"/>
                </a:solidFill>
              </a:rPr>
              <a:t>5.3 </a:t>
            </a:r>
            <a:r>
              <a:rPr lang="en-US" sz="7200" dirty="0">
                <a:solidFill>
                  <a:srgbClr val="FF0000"/>
                </a:solidFill>
              </a:rPr>
              <a:t>The organization’s bylaws have been reviewed by an attorney within the past </a:t>
            </a:r>
            <a:r>
              <a:rPr lang="en-US" sz="7200" b="1" dirty="0">
                <a:solidFill>
                  <a:srgbClr val="FF0000"/>
                </a:solidFill>
              </a:rPr>
              <a:t>5 years. </a:t>
            </a:r>
            <a:endParaRPr lang="en-US" sz="7200" b="1" dirty="0"/>
          </a:p>
          <a:p>
            <a:r>
              <a:rPr lang="en-US" sz="7200" b="1" dirty="0" smtClean="0"/>
              <a:t>6.1 </a:t>
            </a:r>
            <a:r>
              <a:rPr lang="en-US" sz="7200" dirty="0"/>
              <a:t>The organization has an agency-wide strategic plan in place that has been approved by the governing board within the past </a:t>
            </a:r>
            <a:r>
              <a:rPr lang="en-US" sz="7200" b="1" dirty="0"/>
              <a:t>5 years. </a:t>
            </a:r>
          </a:p>
          <a:p>
            <a:r>
              <a:rPr lang="en-US" sz="7200" b="1" dirty="0" smtClean="0"/>
              <a:t>6.2 </a:t>
            </a:r>
            <a:r>
              <a:rPr lang="en-US" sz="7200" dirty="0"/>
              <a:t>The approved strategic plan addresses reduction of poverty, revitalization of low-income communities, and/or empowerment of people with low incomes to become more self-sufficient. </a:t>
            </a:r>
          </a:p>
          <a:p>
            <a:r>
              <a:rPr lang="en-US" sz="7200" b="1" dirty="0" smtClean="0"/>
              <a:t>6.3 </a:t>
            </a:r>
            <a:r>
              <a:rPr lang="en-US" sz="7200" dirty="0"/>
              <a:t>The approved strategic plan contains family, agency, and/or community goals. </a:t>
            </a:r>
          </a:p>
          <a:p>
            <a:r>
              <a:rPr lang="en-US" sz="7200" b="1" dirty="0" smtClean="0"/>
              <a:t>6.4 </a:t>
            </a:r>
            <a:r>
              <a:rPr lang="en-US" sz="7200" dirty="0"/>
              <a:t>Customer satisfaction data and customer input, collected as part of the community assessment, is included in the strategic planning process. </a:t>
            </a:r>
          </a:p>
          <a:p>
            <a:r>
              <a:rPr lang="en-US" sz="7200" b="1" dirty="0" smtClean="0"/>
              <a:t>7.1 </a:t>
            </a:r>
            <a:r>
              <a:rPr lang="en-US" sz="7200" dirty="0"/>
              <a:t>The organization has written personnel policies that have been reviewed by an attorney and approved by the governing board within the past </a:t>
            </a:r>
            <a:r>
              <a:rPr lang="en-US" sz="7200" b="1" dirty="0"/>
              <a:t>5 years. </a:t>
            </a:r>
          </a:p>
          <a:p>
            <a:r>
              <a:rPr lang="en-US" sz="7200" b="1" dirty="0" smtClean="0"/>
              <a:t>7.3 </a:t>
            </a:r>
            <a:r>
              <a:rPr lang="en-US" sz="7200" dirty="0"/>
              <a:t>The organization has written job descriptions for all positions, which have been updated within the past </a:t>
            </a:r>
            <a:r>
              <a:rPr lang="en-US" sz="7200" b="1" dirty="0"/>
              <a:t>5 years. </a:t>
            </a:r>
          </a:p>
          <a:p>
            <a:r>
              <a:rPr lang="en-US" sz="7200" b="1" dirty="0" smtClean="0">
                <a:solidFill>
                  <a:srgbClr val="FF0000"/>
                </a:solidFill>
              </a:rPr>
              <a:t>8.5 </a:t>
            </a:r>
            <a:r>
              <a:rPr lang="en-US" sz="7200" dirty="0">
                <a:solidFill>
                  <a:srgbClr val="FF0000"/>
                </a:solidFill>
              </a:rPr>
              <a:t>The organization has solicited bids for its audit within the past </a:t>
            </a:r>
            <a:r>
              <a:rPr lang="en-US" sz="7200" b="1" dirty="0">
                <a:solidFill>
                  <a:srgbClr val="FF0000"/>
                </a:solidFill>
              </a:rPr>
              <a:t>5 years. </a:t>
            </a:r>
            <a:endParaRPr lang="en-US" sz="7200" b="1" dirty="0"/>
          </a:p>
          <a:p>
            <a:r>
              <a:rPr lang="en-US" sz="7200" b="1" dirty="0" smtClean="0"/>
              <a:t>8.11 </a:t>
            </a:r>
            <a:r>
              <a:rPr lang="en-US" sz="7200" dirty="0"/>
              <a:t>A written procurement policy is in place and has been reviewed by the governing board within the past </a:t>
            </a:r>
            <a:r>
              <a:rPr lang="en-US" sz="7200" b="1" dirty="0"/>
              <a:t>5 years. </a:t>
            </a:r>
          </a:p>
          <a:p>
            <a:endParaRPr lang="en-US" sz="4800" dirty="0"/>
          </a:p>
        </p:txBody>
      </p:sp>
    </p:spTree>
    <p:extLst>
      <p:ext uri="{BB962C8B-B14F-4D97-AF65-F5344CB8AC3E}">
        <p14:creationId xmlns:p14="http://schemas.microsoft.com/office/powerpoint/2010/main" val="1599114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in the </a:t>
            </a:r>
            <a:r>
              <a:rPr lang="en-US" i="1" dirty="0" smtClean="0"/>
              <a:t>As Needed </a:t>
            </a:r>
            <a:r>
              <a:rPr lang="en-US" dirty="0" smtClean="0"/>
              <a:t>category</a:t>
            </a:r>
            <a:endParaRPr lang="en-US" dirty="0"/>
          </a:p>
        </p:txBody>
      </p:sp>
      <p:sp>
        <p:nvSpPr>
          <p:cNvPr id="3" name="Content Placeholder 2"/>
          <p:cNvSpPr>
            <a:spLocks noGrp="1"/>
          </p:cNvSpPr>
          <p:nvPr>
            <p:ph idx="1"/>
          </p:nvPr>
        </p:nvSpPr>
        <p:spPr/>
        <p:txBody>
          <a:bodyPr/>
          <a:lstStyle/>
          <a:p>
            <a:r>
              <a:rPr lang="en-US" dirty="0" smtClean="0"/>
              <a:t>No further expectation to upload documentation unless you have something new to share. </a:t>
            </a:r>
          </a:p>
          <a:p>
            <a:r>
              <a:rPr lang="en-US" dirty="0" smtClean="0"/>
              <a:t>These standards will be reviewed and discussed during monitoring visits and monthly calls.</a:t>
            </a:r>
            <a:endParaRPr lang="en-US" dirty="0"/>
          </a:p>
        </p:txBody>
      </p:sp>
    </p:spTree>
    <p:extLst>
      <p:ext uri="{BB962C8B-B14F-4D97-AF65-F5344CB8AC3E}">
        <p14:creationId xmlns:p14="http://schemas.microsoft.com/office/powerpoint/2010/main" val="3580697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As Needed </a:t>
            </a:r>
            <a:endParaRPr lang="en-US" dirty="0"/>
          </a:p>
        </p:txBody>
      </p:sp>
      <p:sp>
        <p:nvSpPr>
          <p:cNvPr id="3" name="Content Placeholder 2"/>
          <p:cNvSpPr>
            <a:spLocks noGrp="1"/>
          </p:cNvSpPr>
          <p:nvPr>
            <p:ph idx="1"/>
          </p:nvPr>
        </p:nvSpPr>
        <p:spPr>
          <a:xfrm>
            <a:off x="304800" y="1066800"/>
            <a:ext cx="8610600" cy="5562600"/>
          </a:xfrm>
        </p:spPr>
        <p:txBody>
          <a:bodyPr>
            <a:noAutofit/>
          </a:bodyPr>
          <a:lstStyle/>
          <a:p>
            <a:r>
              <a:rPr lang="en-US" sz="1800" b="1" dirty="0" smtClean="0">
                <a:solidFill>
                  <a:srgbClr val="FF0000"/>
                </a:solidFill>
              </a:rPr>
              <a:t>5.5 </a:t>
            </a:r>
            <a:r>
              <a:rPr lang="en-US" sz="1800" dirty="0">
                <a:solidFill>
                  <a:srgbClr val="FF0000"/>
                </a:solidFill>
              </a:rPr>
              <a:t>The organization’s governing board meets in accordance with the frequency and quorum requirements and fills board vacancies as set out in its bylaws. </a:t>
            </a:r>
            <a:endParaRPr lang="en-US" sz="1800" dirty="0"/>
          </a:p>
          <a:p>
            <a:r>
              <a:rPr lang="en-US" sz="1800" b="1" dirty="0" smtClean="0"/>
              <a:t>5.7 </a:t>
            </a:r>
            <a:r>
              <a:rPr lang="en-US" sz="1800" dirty="0"/>
              <a:t>The organization has a process to provide a structured orientation for governing board members within 6 months of being seated. </a:t>
            </a:r>
          </a:p>
          <a:p>
            <a:r>
              <a:rPr lang="en-US" sz="1800" b="1" i="1" dirty="0" smtClean="0"/>
              <a:t>5.9 </a:t>
            </a:r>
            <a:r>
              <a:rPr lang="en-US" sz="1800" i="1" dirty="0" smtClean="0"/>
              <a:t>The </a:t>
            </a:r>
            <a:r>
              <a:rPr lang="en-US" sz="1800" i="1" dirty="0"/>
              <a:t>organization’s governing board receives programmatic reports at each regular board meeting. </a:t>
            </a:r>
          </a:p>
          <a:p>
            <a:r>
              <a:rPr lang="en-US" sz="1800" b="1" dirty="0" smtClean="0"/>
              <a:t>7.2 </a:t>
            </a:r>
            <a:r>
              <a:rPr lang="en-US" sz="1800" dirty="0"/>
              <a:t>The organization makes available the employee handbook (or personnel policies in cases without a handbook) to all staff and notifies staff of any changes. </a:t>
            </a:r>
          </a:p>
          <a:p>
            <a:r>
              <a:rPr lang="en-US" sz="1800" b="1" dirty="0" smtClean="0">
                <a:solidFill>
                  <a:srgbClr val="FF0000"/>
                </a:solidFill>
              </a:rPr>
              <a:t>7.8 </a:t>
            </a:r>
            <a:r>
              <a:rPr lang="en-US" sz="1800" dirty="0">
                <a:solidFill>
                  <a:srgbClr val="FF0000"/>
                </a:solidFill>
              </a:rPr>
              <a:t>All staff participate in a new employee orientation within 60 days of hire. </a:t>
            </a:r>
          </a:p>
          <a:p>
            <a:r>
              <a:rPr lang="en-US" sz="1800" b="1" dirty="0" smtClean="0"/>
              <a:t>7.9 </a:t>
            </a:r>
            <a:r>
              <a:rPr lang="en-US" sz="1800" dirty="0"/>
              <a:t>The organization conducts or makes available staff development/training (including ROMA) on an ongoing basis. </a:t>
            </a:r>
          </a:p>
          <a:p>
            <a:r>
              <a:rPr lang="en-US" sz="1800" b="1" dirty="0" smtClean="0"/>
              <a:t>8.7</a:t>
            </a:r>
            <a:r>
              <a:rPr lang="en-US" sz="1800" dirty="0" smtClean="0"/>
              <a:t> </a:t>
            </a:r>
            <a:r>
              <a:rPr lang="en-US" sz="1800" dirty="0"/>
              <a:t>The governing board receives financial reports at each regular meeting that include the following: </a:t>
            </a:r>
            <a:r>
              <a:rPr lang="en-US" sz="1800" dirty="0" smtClean="0"/>
              <a:t> 1</a:t>
            </a:r>
            <a:r>
              <a:rPr lang="en-US" sz="1800" dirty="0"/>
              <a:t>. Organization-wide report on revenue and expenditures that compares budget to actual, categorized by program; and </a:t>
            </a:r>
            <a:r>
              <a:rPr lang="en-US" sz="1800" dirty="0" smtClean="0"/>
              <a:t> 2</a:t>
            </a:r>
            <a:r>
              <a:rPr lang="en-US" sz="1800" dirty="0"/>
              <a:t>. Balance sheet/statement of financial position. </a:t>
            </a:r>
          </a:p>
          <a:p>
            <a:r>
              <a:rPr lang="en-US" sz="1800" b="1" dirty="0" smtClean="0"/>
              <a:t>8.8</a:t>
            </a:r>
            <a:r>
              <a:rPr lang="en-US" sz="1800" dirty="0" smtClean="0"/>
              <a:t> </a:t>
            </a:r>
            <a:r>
              <a:rPr lang="en-US" sz="1800" dirty="0"/>
              <a:t>All required filings and payments related to payroll withholdings are completed on time. </a:t>
            </a:r>
          </a:p>
        </p:txBody>
      </p:sp>
    </p:spTree>
    <p:extLst>
      <p:ext uri="{BB962C8B-B14F-4D97-AF65-F5344CB8AC3E}">
        <p14:creationId xmlns:p14="http://schemas.microsoft.com/office/powerpoint/2010/main" val="2018390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1845</TotalTime>
  <Words>1607</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Standards Timeline </vt:lpstr>
      <vt:lpstr>Annual Review - November 15th  </vt:lpstr>
      <vt:lpstr>Annual Review Continued </vt:lpstr>
      <vt:lpstr>Every 2 years, 3 years, 5 years</vt:lpstr>
      <vt:lpstr>Every 2 years </vt:lpstr>
      <vt:lpstr>Every 3 years </vt:lpstr>
      <vt:lpstr>Every 5 years </vt:lpstr>
      <vt:lpstr>Standards in the As Needed category</vt:lpstr>
      <vt:lpstr>As Needed </vt:lpstr>
      <vt:lpstr>Standards in the Maintain Category</vt:lpstr>
      <vt:lpstr>Maintain </vt:lpstr>
      <vt:lpstr>Maintain Continued</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Standards</dc:title>
  <dc:creator>Hanks, Abigail (VDSS)</dc:creator>
  <cp:lastModifiedBy>Hanks, Abigail (VDSS)</cp:lastModifiedBy>
  <cp:revision>26</cp:revision>
  <dcterms:created xsi:type="dcterms:W3CDTF">2017-11-21T14:15:15Z</dcterms:created>
  <dcterms:modified xsi:type="dcterms:W3CDTF">2018-06-11T12:17:34Z</dcterms:modified>
</cp:coreProperties>
</file>